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79" r:id="rId3"/>
    <p:sldId id="294" r:id="rId4"/>
    <p:sldId id="311" r:id="rId5"/>
    <p:sldId id="344" r:id="rId6"/>
    <p:sldId id="342" r:id="rId7"/>
    <p:sldId id="343" r:id="rId8"/>
    <p:sldId id="346" r:id="rId9"/>
    <p:sldId id="341" r:id="rId10"/>
    <p:sldId id="348" r:id="rId11"/>
    <p:sldId id="312" r:id="rId12"/>
    <p:sldId id="339" r:id="rId13"/>
    <p:sldId id="298" r:id="rId14"/>
    <p:sldId id="313" r:id="rId15"/>
    <p:sldId id="316" r:id="rId16"/>
    <p:sldId id="305" r:id="rId17"/>
    <p:sldId id="345" r:id="rId18"/>
    <p:sldId id="333" r:id="rId19"/>
    <p:sldId id="3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DEB5-CB7B-4D52-B833-31C277D8B59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A7E3-E301-4232-A624-8A3ABEC6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 2.  Nov 28,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75A69-64E8-4A05-8A2C-3D4486AC7B6C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6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9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54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7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5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0397-FD9F-4A9D-88DE-1BEF697842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B4EE-80A6-5C42-4145-78745D7C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00FAD-C16A-A879-2354-7B8A25AB7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32883-7087-5215-B4AD-528E50F01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0B77D-DD99-4762-C8FC-BB832BC0B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10397-FD9F-4A9D-88DE-1BEF697842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5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10397-FD9F-4A9D-88DE-1BEF697842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49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85271-7F93-950B-B9A8-ACFDDBC2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A51FA-9B5D-FB3B-2036-08645BC4C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B919B-7345-C7ED-F9B3-EE5F41D62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23D89-512D-E063-AE04-6C8C36EFC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10397-FD9F-4A9D-88DE-1BEF697842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34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13DB-3646-2999-7E1D-55AEF5171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D2A0E-092D-11E2-80B8-40F7F7E98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B4EC-A045-C4EA-F975-E2788693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3C4B-E0BF-CB3C-C8B6-2731CEDA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350A-9A49-D96A-649D-E9F467AC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C9C7-0A64-6AB7-BEEE-D801FBF6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89F24-D94D-3776-75EA-B62DAAA4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852B2-883C-6EF0-1C8E-22DF38E4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311B-1F63-5D45-D53E-8E28A246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E3FDD-DF37-E7BF-6F36-1B47F961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CD916-EF8A-4A65-5B6F-E7CA3FA41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73E13-9783-DDBC-6433-CB0B13DB4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0965-91AC-C1DB-FF79-E29493A2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B106C-B06D-05A2-C025-3789F0E9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9D5E0-12B7-8100-85DE-01EF224E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7360118_XXXLarge_ppt 100 3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" y="3187535"/>
            <a:ext cx="12192000" cy="368198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43997" y="414677"/>
            <a:ext cx="6934881" cy="2407428"/>
          </a:xfrm>
        </p:spPr>
        <p:txBody>
          <a:bodyPr anchor="ctr" anchorCtr="0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39352" y="3500602"/>
            <a:ext cx="6179237" cy="521156"/>
          </a:xfrm>
        </p:spPr>
        <p:txBody>
          <a:bodyPr anchor="ctr" anchorCtr="0"/>
          <a:lstStyle>
            <a:lvl1pPr marL="0" indent="0">
              <a:buFont typeface="Wingdings" pitchFamily="-65" charset="2"/>
              <a:buNone/>
              <a:defRPr sz="2400" b="1"/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0" y="3"/>
            <a:ext cx="859368" cy="6888237"/>
          </a:xfrm>
          <a:prstGeom prst="rect">
            <a:avLst/>
          </a:prstGeom>
          <a:solidFill>
            <a:srgbClr val="EE2E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Font typeface="Wingdings" pitchFamily="-65" charset="2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39354" y="4103125"/>
            <a:ext cx="6179236" cy="571500"/>
          </a:xfrm>
        </p:spPr>
        <p:txBody>
          <a:bodyPr anchor="ctr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66" y="1833434"/>
            <a:ext cx="4404135" cy="505480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53535" y="4746542"/>
            <a:ext cx="6179236" cy="424263"/>
          </a:xfrm>
        </p:spPr>
        <p:txBody>
          <a:bodyPr anchor="ctr" anchorCtr="0"/>
          <a:lstStyle>
            <a:lvl1pPr marL="0" indent="0"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8557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9100" y="1700213"/>
            <a:ext cx="8909051" cy="788987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2" y="2559050"/>
            <a:ext cx="8868833" cy="90328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ltGray">
          <a:xfrm>
            <a:off x="0" y="0"/>
            <a:ext cx="1219200" cy="6858000"/>
          </a:xfrm>
          <a:prstGeom prst="rect">
            <a:avLst/>
          </a:prstGeom>
          <a:solidFill>
            <a:srgbClr val="EE2C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7183" name="Picture 15" descr="CumminslogoBLACK_1inchT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6267" y="457201"/>
            <a:ext cx="1439333" cy="938213"/>
          </a:xfrm>
          <a:prstGeom prst="rect">
            <a:avLst/>
          </a:prstGeom>
          <a:noFill/>
        </p:spPr>
      </p:pic>
      <p:pic>
        <p:nvPicPr>
          <p:cNvPr id="7195" name="Picture 27" descr="2003AR_GenSet_Installation_Wyoming MI_DSC_0518-WHITELOGO"/>
          <p:cNvPicPr>
            <a:picLocks noChangeAspect="1" noChangeArrowheads="1"/>
          </p:cNvPicPr>
          <p:nvPr/>
        </p:nvPicPr>
        <p:blipFill>
          <a:blip r:embed="rId3" cstate="print"/>
          <a:srcRect l="10892" t="410" r="8243"/>
          <a:stretch>
            <a:fillRect/>
          </a:stretch>
        </p:blipFill>
        <p:spPr bwMode="ltGray">
          <a:xfrm>
            <a:off x="4102101" y="4019550"/>
            <a:ext cx="25019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4" cstate="print"/>
          <a:srcRect l="754" t="2742" r="1190" b="56"/>
          <a:stretch>
            <a:fillRect/>
          </a:stretch>
        </p:blipFill>
        <p:spPr bwMode="ltGray">
          <a:xfrm>
            <a:off x="6788151" y="4019550"/>
            <a:ext cx="2504016" cy="270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202" name="Picture 34" descr="QSB6_7_Tier4_Turbo-3Qtr-High_crop30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1409701" y="4019550"/>
            <a:ext cx="2495551" cy="2700338"/>
          </a:xfrm>
          <a:prstGeom prst="rect">
            <a:avLst/>
          </a:prstGeom>
          <a:noFill/>
        </p:spPr>
      </p:pic>
      <p:pic>
        <p:nvPicPr>
          <p:cNvPr id="7203" name="Picture 35" descr="Dist_Generic_Directional2x3P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9484784" y="4017964"/>
            <a:ext cx="2497667" cy="270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21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017" y="1395413"/>
            <a:ext cx="5272616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9834" y="1395413"/>
            <a:ext cx="5272617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3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90B0-5E96-B5CF-5EE1-3765148B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C2B5-C1FB-CE81-8B0E-3FD56AA9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98CB-784B-4658-1C3E-F2F45441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E99B-DD27-83DE-B058-BF16A45D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959E-6F51-A116-CCA9-A26D8815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77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7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8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167" y="296863"/>
            <a:ext cx="2690284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967" y="296863"/>
            <a:ext cx="7874000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Cummins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722D-04A5-0C64-8DD6-83FBDF54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AAF70-A9B1-CBDF-FDC6-C9D8B009A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EC02A-BC5B-5FD2-5368-491935A8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D078-2F42-8C10-D801-E581897A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BEC78-8462-0D3B-C905-4DE735B5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AB0B-F3B7-5A25-C75F-7866BBBA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C171-5CE0-57CF-ADEE-BDCC8035B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1F3B-AB36-86A5-73A3-38097030B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C5566-F4F4-702E-E9DB-44C2437F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B1031-6E2B-A8A7-5544-0AA5590F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B0E80-0AC3-D3B3-0CC4-2E18B2E9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6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B437-6FED-15FC-99F7-324B165E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7F725-E556-E071-8881-12C7A3BD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42A69-CA3D-1BBB-5BF2-13FC27F79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7EA45-8202-329B-6BA2-F15F7A7DB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614C6-FBA6-32F1-8AE9-1A5E9893E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9E308-AF78-89A2-7B27-BBA9378D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1B57B-7A8A-0040-8B5F-EB810744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02CB9-2B87-89C4-4181-42B145EA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64B0-6C23-8AC3-FD4B-C035EC22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EC025-F4F6-F960-D8C0-E0C819D8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F5318-DA14-9892-C8A4-C60509BB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091FF-01F7-1C45-613C-913E444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5E187-0AAE-CB55-DF7E-CB77EFEF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C4F97-E24C-AE35-BF2F-4CF70508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4A4E-5A74-CF9A-81DF-501E093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0810-9C1B-60EF-8E97-9ABC38BD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72853-587A-1D37-68D0-29022E11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6067A-7EEC-0267-9FD7-0995B7606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21588-732E-74C8-CD78-0F507374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21CE-A2FC-C9A2-C812-3C033D0A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07158-29EE-9C6B-A449-A9364703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91AD-AE35-F5CC-AA88-42CE1404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1CC5C-4DAC-332E-ECAD-EB6063486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451AB-1F4A-2265-BCC9-59B28574A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92353-3A60-D1B4-DB00-32EAE75D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9CFA2-4922-0B57-51DF-1340767A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4AC26-9586-C1B9-2C10-8F7CC418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C8C2D-4249-B6F4-BB55-2E27758A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CF5E-6296-7A6A-8CE0-C5E2CADC1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EF7F-B931-4D8F-FB74-21CE053BD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35EB-BAB0-4B86-ABE7-A43AA1E4874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510E1-04F5-3236-0B35-D57E18717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0B506-AB55-3E5A-E977-2C564D412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68B79-DF2C-4598-97A0-2474F8F7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ltGray">
          <a:xfrm>
            <a:off x="0" y="0"/>
            <a:ext cx="880533" cy="6858000"/>
          </a:xfrm>
          <a:prstGeom prst="rect">
            <a:avLst/>
          </a:prstGeom>
          <a:solidFill>
            <a:srgbClr val="EE2E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967" y="296864"/>
            <a:ext cx="10767484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4018" y="1395413"/>
            <a:ext cx="1074843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734" y="6276975"/>
            <a:ext cx="21907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02100" y="6276975"/>
            <a:ext cx="6341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dirty="0"/>
              <a:t>Cummins Internal Use Only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2717" y="6276975"/>
            <a:ext cx="59901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rgbClr val="969696"/>
                </a:solidFill>
              </a:defRPr>
            </a:lvl1pPr>
          </a:lstStyle>
          <a:p>
            <a:fld id="{C833B310-3E57-4523-987A-07C81F877C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59" name="Picture 15" descr="Cumminslogo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83384" y="5957888"/>
            <a:ext cx="1047749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4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Wingdings" pitchFamily="-65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33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63600" indent="-169863" algn="l" rtl="0" eaLnBrk="1" fontAlgn="base" hangingPunct="1">
        <a:spcBef>
          <a:spcPct val="35000"/>
        </a:spcBef>
        <a:spcAft>
          <a:spcPct val="0"/>
        </a:spcAft>
        <a:buClr>
          <a:srgbClr val="EE2E24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46175" indent="-168275" algn="l" rtl="0" eaLnBrk="1" fontAlgn="base" hangingPunct="1"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4414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5pPr>
      <a:lvl6pPr marL="18986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6pPr>
      <a:lvl7pPr marL="23558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7pPr>
      <a:lvl8pPr marL="28130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8pPr>
      <a:lvl9pPr marL="3270250" indent="-180975" algn="l" rtl="0" eaLnBrk="1" fontAlgn="base" hangingPunct="1">
        <a:spcBef>
          <a:spcPct val="35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e.cummin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mmins.service-now.com/es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354" y="3581969"/>
            <a:ext cx="4634428" cy="521156"/>
          </a:xfrm>
        </p:spPr>
        <p:txBody>
          <a:bodyPr/>
          <a:lstStyle/>
          <a:p>
            <a:r>
              <a:rPr lang="en-US" dirty="0"/>
              <a:t>Arine Hillery &amp; Jeffrey D Cooper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39354" y="4103124"/>
            <a:ext cx="6179236" cy="6434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Feb 20, 2025 </a:t>
            </a:r>
          </a:p>
          <a:p>
            <a:r>
              <a:rPr lang="en-US" dirty="0"/>
              <a:t>Revision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39354" y="5095863"/>
            <a:ext cx="6179236" cy="424263"/>
          </a:xfrm>
        </p:spPr>
        <p:txBody>
          <a:bodyPr/>
          <a:lstStyle/>
          <a:p>
            <a:r>
              <a:rPr lang="en-US" dirty="0"/>
              <a:t>Cummins Internal Use Only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12875" y="381001"/>
            <a:ext cx="74961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kern="0"/>
              <a:t>Answers Requestor </a:t>
            </a:r>
            <a:r>
              <a:rPr lang="en-US" kern="0" dirty="0"/>
              <a:t>Training for Customer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78416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7AC68-AD93-F974-175E-1F910FAB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45" y="617538"/>
            <a:ext cx="9750177" cy="598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634" y="0"/>
            <a:ext cx="8075613" cy="617538"/>
          </a:xfrm>
        </p:spPr>
        <p:txBody>
          <a:bodyPr/>
          <a:lstStyle/>
          <a:p>
            <a:r>
              <a:rPr lang="en-US" sz="2400" dirty="0"/>
              <a:t>The initial Application Standard Maintenance Request form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FB910-52FA-7DAE-B133-D9AA985D315B}"/>
              </a:ext>
            </a:extLst>
          </p:cNvPr>
          <p:cNvSpPr txBox="1"/>
          <p:nvPr/>
        </p:nvSpPr>
        <p:spPr>
          <a:xfrm>
            <a:off x="7469312" y="3109054"/>
            <a:ext cx="38630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change who the ticket is requested for by pressing the X at the end of the persons name, and search for a different name or WWID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your Phone Number does not auto populate, you must enter some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have the phone number auto populate, add your number on </a:t>
            </a:r>
            <a:r>
              <a:rPr lang="en-US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https://me.cummins.com</a:t>
            </a:r>
            <a:r>
              <a:rPr lang="en-US" sz="1600" dirty="0"/>
              <a:t>, and it will populate within 24 hours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256EC2-1A3A-8C2A-EA59-AB52C30870D1}"/>
              </a:ext>
            </a:extLst>
          </p:cNvPr>
          <p:cNvSpPr/>
          <p:nvPr/>
        </p:nvSpPr>
        <p:spPr bwMode="auto">
          <a:xfrm>
            <a:off x="3883631" y="4140485"/>
            <a:ext cx="218469" cy="143839"/>
          </a:xfrm>
          <a:prstGeom prst="roundRect">
            <a:avLst/>
          </a:prstGeom>
          <a:noFill/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1DDC40-F292-32FE-12A6-BB59F6327A09}"/>
              </a:ext>
            </a:extLst>
          </p:cNvPr>
          <p:cNvCxnSpPr/>
          <p:nvPr/>
        </p:nvCxnSpPr>
        <p:spPr bwMode="auto">
          <a:xfrm flipH="1">
            <a:off x="4102100" y="3339101"/>
            <a:ext cx="3223374" cy="712637"/>
          </a:xfrm>
          <a:prstGeom prst="straightConnector1">
            <a:avLst/>
          </a:prstGeom>
          <a:solidFill>
            <a:srgbClr val="C0C0C0"/>
          </a:solidFill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077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08" y="1"/>
            <a:ext cx="8325493" cy="617537"/>
          </a:xfrm>
        </p:spPr>
        <p:txBody>
          <a:bodyPr/>
          <a:lstStyle/>
          <a:p>
            <a:r>
              <a:rPr lang="en-US" dirty="0"/>
              <a:t>Filling out the Answers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15" y="785596"/>
            <a:ext cx="10356349" cy="9417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Select the Application(for this example: COLS), click on the </a:t>
            </a:r>
            <a:r>
              <a:rPr lang="en-US" sz="2000" u="sng" dirty="0"/>
              <a:t>Functional Support</a:t>
            </a:r>
            <a:r>
              <a:rPr lang="en-US" sz="2000" dirty="0"/>
              <a:t> check box under the Application field.  Checking this box will hide IT related fields and values, allowing the functional support fields to be displayed.</a:t>
            </a:r>
          </a:p>
          <a:p>
            <a:pPr marL="0" indent="0">
              <a:buNone/>
            </a:pPr>
            <a:r>
              <a:rPr lang="en-US" sz="2000" i="0" dirty="0"/>
              <a:t>	</a:t>
            </a:r>
            <a:r>
              <a:rPr lang="en-US" i="0" u="sng" dirty="0"/>
              <a:t>Before clicking checkbox</a:t>
            </a:r>
            <a:r>
              <a:rPr lang="en-US" i="0" dirty="0"/>
              <a:t>	  	</a:t>
            </a:r>
            <a:r>
              <a:rPr lang="en-US" i="0" u="sng" dirty="0"/>
              <a:t>After clicking checkbox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88F41E-0DC8-6A66-5D9C-DC1DFC7C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15" y="2343378"/>
            <a:ext cx="4945393" cy="3667004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508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A8F58F-33BC-D827-6FAE-9E580E278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43378"/>
            <a:ext cx="4945393" cy="36670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546BDE-FB35-7264-A27D-699A6C7D5A5C}"/>
              </a:ext>
            </a:extLst>
          </p:cNvPr>
          <p:cNvSpPr/>
          <p:nvPr/>
        </p:nvSpPr>
        <p:spPr bwMode="auto">
          <a:xfrm>
            <a:off x="1054715" y="2343378"/>
            <a:ext cx="5041285" cy="3805174"/>
          </a:xfrm>
          <a:prstGeom prst="rect">
            <a:avLst/>
          </a:prstGeom>
          <a:noFill/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14AFF-9230-9EF1-2AF5-D9494648D1D4}"/>
              </a:ext>
            </a:extLst>
          </p:cNvPr>
          <p:cNvSpPr/>
          <p:nvPr/>
        </p:nvSpPr>
        <p:spPr bwMode="auto">
          <a:xfrm>
            <a:off x="6191894" y="2329148"/>
            <a:ext cx="4945391" cy="3819404"/>
          </a:xfrm>
          <a:prstGeom prst="rect">
            <a:avLst/>
          </a:prstGeom>
          <a:noFill/>
          <a:ln w="12700" cap="flat" cmpd="sng" algn="ctr">
            <a:solidFill>
              <a:srgbClr val="EE2E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231775" marR="0" indent="-231775" algn="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140A"/>
              </a:buClr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2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08" y="1"/>
            <a:ext cx="8325493" cy="617537"/>
          </a:xfrm>
        </p:spPr>
        <p:txBody>
          <a:bodyPr/>
          <a:lstStyle/>
          <a:p>
            <a:r>
              <a:rPr lang="en-US" dirty="0"/>
              <a:t>Populate and Submit the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594" y="762001"/>
            <a:ext cx="10356349" cy="3738080"/>
          </a:xfrm>
        </p:spPr>
        <p:txBody>
          <a:bodyPr/>
          <a:lstStyle/>
          <a:p>
            <a:r>
              <a:rPr lang="en-US" sz="2000" dirty="0"/>
              <a:t>Populate the required fields, and add any attachments</a:t>
            </a:r>
          </a:p>
          <a:p>
            <a:r>
              <a:rPr lang="en-US" sz="2000" dirty="0"/>
              <a:t>Press the Submit button to create the request</a:t>
            </a:r>
          </a:p>
          <a:p>
            <a:r>
              <a:rPr lang="en-US" sz="2000" dirty="0"/>
              <a:t>An RITM number will be created and displayed on the screen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A3A66-9137-775D-5D79-2E1565B1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06" y="2029205"/>
            <a:ext cx="9704252" cy="4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6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08" y="1"/>
            <a:ext cx="8325493" cy="617537"/>
          </a:xfrm>
        </p:spPr>
        <p:txBody>
          <a:bodyPr/>
          <a:lstStyle/>
          <a:p>
            <a:r>
              <a:rPr lang="en-US" dirty="0"/>
              <a:t>Reviewing the Request after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079" y="708916"/>
            <a:ext cx="10356349" cy="1160981"/>
          </a:xfrm>
        </p:spPr>
        <p:txBody>
          <a:bodyPr/>
          <a:lstStyle/>
          <a:p>
            <a:r>
              <a:rPr lang="en-US" sz="2000" dirty="0"/>
              <a:t>Click the </a:t>
            </a:r>
            <a:r>
              <a:rPr lang="en-US" sz="2000" u="sng" dirty="0"/>
              <a:t>RITM</a:t>
            </a:r>
            <a:r>
              <a:rPr lang="en-US" sz="2000" dirty="0"/>
              <a:t> number, then click ‘Additional Details’ to see the data just entered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F39CA8-3B0A-E8AE-68A4-203FD6333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58" y="1129089"/>
            <a:ext cx="7281903" cy="2602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6E9696-A92F-740F-4AE0-72BFE1CE5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157" y="3764338"/>
            <a:ext cx="7281903" cy="25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08" y="1"/>
            <a:ext cx="8325493" cy="617537"/>
          </a:xfrm>
        </p:spPr>
        <p:txBody>
          <a:bodyPr/>
          <a:lstStyle/>
          <a:p>
            <a:r>
              <a:rPr lang="en-US" dirty="0"/>
              <a:t>Reviewing all the Requests I’ve Created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206" y="842739"/>
            <a:ext cx="9688530" cy="1377824"/>
          </a:xfrm>
        </p:spPr>
        <p:txBody>
          <a:bodyPr/>
          <a:lstStyle/>
          <a:p>
            <a:r>
              <a:rPr lang="en-US" sz="2000" dirty="0"/>
              <a:t>From the home page, in the ‘My Requests’ box, click on the request one you want to view</a:t>
            </a:r>
          </a:p>
          <a:p>
            <a:pPr lvl="1"/>
            <a:r>
              <a:rPr lang="en-US" sz="1600" dirty="0"/>
              <a:t>If it is assigned, it will show who it is assigned to</a:t>
            </a:r>
          </a:p>
          <a:p>
            <a:pPr lvl="1"/>
            <a:r>
              <a:rPr lang="en-US" sz="1600" dirty="0"/>
              <a:t>To view Closed requests select ‘Closed requests’ from the View field.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49BF9-9F34-10C5-B60E-8B12CB81C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56" y="2220563"/>
            <a:ext cx="9221611" cy="3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08" y="1"/>
            <a:ext cx="8325493" cy="617537"/>
          </a:xfrm>
        </p:spPr>
        <p:txBody>
          <a:bodyPr/>
          <a:lstStyle/>
          <a:p>
            <a:r>
              <a:rPr lang="en-US" dirty="0"/>
              <a:t>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72" y="762001"/>
            <a:ext cx="10356349" cy="3738080"/>
          </a:xfrm>
        </p:spPr>
        <p:txBody>
          <a:bodyPr/>
          <a:lstStyle/>
          <a:p>
            <a:r>
              <a:rPr lang="en-US" sz="2000" dirty="0"/>
              <a:t>Emails are sent based on the following conditions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A2672-E521-9EF1-D354-CD72815B9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22793"/>
              </p:ext>
            </p:extLst>
          </p:nvPr>
        </p:nvGraphicFramePr>
        <p:xfrm>
          <a:off x="1068511" y="1315092"/>
          <a:ext cx="10253610" cy="386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287">
                  <a:extLst>
                    <a:ext uri="{9D8B030D-6E8A-4147-A177-3AD203B41FA5}">
                      <a16:colId xmlns:a16="http://schemas.microsoft.com/office/drawing/2014/main" val="3788007561"/>
                    </a:ext>
                  </a:extLst>
                </a:gridCol>
                <a:gridCol w="2753735">
                  <a:extLst>
                    <a:ext uri="{9D8B030D-6E8A-4147-A177-3AD203B41FA5}">
                      <a16:colId xmlns:a16="http://schemas.microsoft.com/office/drawing/2014/main" val="2173032501"/>
                    </a:ext>
                  </a:extLst>
                </a:gridCol>
                <a:gridCol w="5094441">
                  <a:extLst>
                    <a:ext uri="{9D8B030D-6E8A-4147-A177-3AD203B41FA5}">
                      <a16:colId xmlns:a16="http://schemas.microsoft.com/office/drawing/2014/main" val="4198809323"/>
                    </a:ext>
                  </a:extLst>
                </a:gridCol>
                <a:gridCol w="1239147">
                  <a:extLst>
                    <a:ext uri="{9D8B030D-6E8A-4147-A177-3AD203B41FA5}">
                      <a16:colId xmlns:a16="http://schemas.microsoft.com/office/drawing/2014/main" val="2019972427"/>
                    </a:ext>
                  </a:extLst>
                </a:gridCol>
              </a:tblGrid>
              <a:tr h="260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Catalog Type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highlight>
                            <a:srgbClr val="C0C0C0"/>
                          </a:highlight>
                        </a:rPr>
                        <a:t>Notification Name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Description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Email sent 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344360212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Request Created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Send the notification when Request is created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Requestor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27781193"/>
                  </a:ext>
                </a:extLst>
              </a:tr>
              <a:tr h="513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Request moved to Pending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Send the notification when Request state changes to Pending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Requestor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76591772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Request Cancelled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Sent when RITM is closed incomplete or closed skipped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Requestor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45515492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Request Completed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Send the notification when Request is Completed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Requestor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13485436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SCTASK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Tasks assigned to Fulfiller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When Assigned to is populated or updated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Assigned 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35697807"/>
                  </a:ext>
                </a:extLst>
              </a:tr>
              <a:tr h="513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SCTASK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Service Catalog tasks Assigned 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Informing the end user once task is assigned to an agent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Requestor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23810633"/>
                  </a:ext>
                </a:extLst>
              </a:tr>
              <a:tr h="10188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SCTASK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Task assigned to a Fulfillment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Informing the group that a task is assigned to them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Assignment group (including manager)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59375824"/>
                  </a:ext>
                </a:extLst>
              </a:tr>
              <a:tr h="513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SCTASK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Task moved to Pending Customer Input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Send the notification when Request state changes to pending and pending status reason is Awaiting Customer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Requestor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4831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8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08" y="1"/>
            <a:ext cx="8325493" cy="617537"/>
          </a:xfrm>
        </p:spPr>
        <p:txBody>
          <a:bodyPr/>
          <a:lstStyle/>
          <a:p>
            <a:r>
              <a:rPr lang="en-US" dirty="0"/>
              <a:t>Replying to an Answers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72" y="762001"/>
            <a:ext cx="10356349" cy="779123"/>
          </a:xfrm>
        </p:spPr>
        <p:txBody>
          <a:bodyPr/>
          <a:lstStyle/>
          <a:p>
            <a:r>
              <a:rPr lang="en-US" sz="2000" dirty="0"/>
              <a:t>You can reply to the automated emails generated by Answers and the comments will be recorded with the request</a:t>
            </a:r>
          </a:p>
          <a:p>
            <a:r>
              <a:rPr lang="en-US" sz="2000" dirty="0"/>
              <a:t>Below is an example of what the request looks like in Answers after replying from Outlook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22852C-B569-1EC2-6C98-341E51BC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52" y="1882332"/>
            <a:ext cx="8404261" cy="45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5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625" y="144222"/>
            <a:ext cx="8315219" cy="606174"/>
          </a:xfrm>
        </p:spPr>
        <p:txBody>
          <a:bodyPr/>
          <a:lstStyle/>
          <a:p>
            <a:r>
              <a:rPr lang="en-US" dirty="0"/>
              <a:t>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72" y="762001"/>
            <a:ext cx="10356349" cy="3738080"/>
          </a:xfrm>
        </p:spPr>
        <p:txBody>
          <a:bodyPr/>
          <a:lstStyle/>
          <a:p>
            <a:r>
              <a:rPr lang="en-US" sz="2000" dirty="0"/>
              <a:t>Answers can be used on your smart device by downloading ‘</a:t>
            </a:r>
            <a:r>
              <a:rPr lang="en-US" sz="2000" u="sng" dirty="0"/>
              <a:t>Now Mobile</a:t>
            </a:r>
            <a:r>
              <a:rPr lang="en-US" sz="2000" dirty="0"/>
              <a:t>’.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Cummins Internal Use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589AD-4138-AC85-1644-283D46EC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03" y="1335756"/>
            <a:ext cx="2432175" cy="49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8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625" y="144222"/>
            <a:ext cx="8315219" cy="606174"/>
          </a:xfrm>
        </p:spPr>
        <p:txBody>
          <a:bodyPr/>
          <a:lstStyle/>
          <a:p>
            <a:r>
              <a:rPr lang="en-US" dirty="0"/>
              <a:t>End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72" y="762001"/>
            <a:ext cx="10356349" cy="3738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Cummins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35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8" y="1"/>
            <a:ext cx="8075613" cy="617537"/>
          </a:xfrm>
        </p:spPr>
        <p:txBody>
          <a:bodyPr/>
          <a:lstStyle/>
          <a:p>
            <a:r>
              <a:rPr lang="en-US" dirty="0"/>
              <a:t>How to access the Answers help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850" y="772275"/>
            <a:ext cx="10654300" cy="1046252"/>
          </a:xfrm>
        </p:spPr>
        <p:txBody>
          <a:bodyPr/>
          <a:lstStyle/>
          <a:p>
            <a:r>
              <a:rPr lang="en-US" sz="2000" dirty="0"/>
              <a:t>To create Requests in Answers: </a:t>
            </a:r>
            <a:r>
              <a:rPr lang="en-US" sz="1800" dirty="0"/>
              <a:t>answers.cummins.com</a:t>
            </a:r>
            <a:r>
              <a:rPr lang="en-US" sz="1600" dirty="0"/>
              <a:t>    </a:t>
            </a:r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 - Answers (service-now.com)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2000" dirty="0"/>
              <a:t>Select </a:t>
            </a:r>
            <a:r>
              <a:rPr lang="en-US" sz="2000" u="sng" dirty="0"/>
              <a:t>Applications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E76D4-AE03-DD0B-483A-22F2AB476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752" y="1597202"/>
            <a:ext cx="5891995" cy="48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8" y="1"/>
            <a:ext cx="8075613" cy="617537"/>
          </a:xfrm>
        </p:spPr>
        <p:txBody>
          <a:bodyPr/>
          <a:lstStyle/>
          <a:p>
            <a:r>
              <a:rPr lang="en-US" dirty="0"/>
              <a:t>Finding your Catalog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973" y="792049"/>
            <a:ext cx="10654300" cy="1615647"/>
          </a:xfrm>
        </p:spPr>
        <p:txBody>
          <a:bodyPr/>
          <a:lstStyle/>
          <a:p>
            <a:r>
              <a:rPr lang="en-US" sz="1800" dirty="0"/>
              <a:t>To report an issue with a broken application for an IT group, select ‘</a:t>
            </a:r>
            <a:r>
              <a:rPr lang="en-US" sz="1800" u="sng" dirty="0"/>
              <a:t>Application or Password Issue</a:t>
            </a:r>
            <a:r>
              <a:rPr lang="en-US" sz="1800" dirty="0"/>
              <a:t>’</a:t>
            </a:r>
          </a:p>
          <a:p>
            <a:r>
              <a:rPr lang="en-US" sz="1800" dirty="0"/>
              <a:t>To gain access to a particular application, select ‘</a:t>
            </a:r>
            <a:r>
              <a:rPr lang="en-US" sz="1800" u="sng" dirty="0"/>
              <a:t>Application Access Request</a:t>
            </a:r>
            <a:r>
              <a:rPr lang="en-US" sz="1800" dirty="0"/>
              <a:t>’</a:t>
            </a:r>
          </a:p>
          <a:p>
            <a:r>
              <a:rPr lang="en-US" sz="1800" dirty="0"/>
              <a:t>To create a request for a functional support group, </a:t>
            </a:r>
            <a:r>
              <a:rPr lang="en-US" sz="1800" dirty="0">
                <a:highlight>
                  <a:srgbClr val="FFFF00"/>
                </a:highlight>
              </a:rPr>
              <a:t>select ‘</a:t>
            </a:r>
            <a:r>
              <a:rPr lang="en-US" sz="1800" u="sng" dirty="0">
                <a:highlight>
                  <a:srgbClr val="FFFF00"/>
                </a:highlight>
              </a:rPr>
              <a:t>Application Standard Maintenance Request</a:t>
            </a:r>
            <a:r>
              <a:rPr lang="en-US" sz="1800" dirty="0"/>
              <a:t>’   (</a:t>
            </a:r>
            <a:r>
              <a:rPr lang="en-US" sz="1800" dirty="0">
                <a:solidFill>
                  <a:srgbClr val="FF0000"/>
                </a:solidFill>
              </a:rPr>
              <a:t>THIS IS THE ONE TO SELECT MOST OF THE TIME</a:t>
            </a:r>
            <a:r>
              <a:rPr lang="en-US" sz="1800" dirty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7C5B1-F4E9-383C-D54A-8E0E113A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367" y="2231066"/>
            <a:ext cx="8695265" cy="40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827" y="-13966"/>
            <a:ext cx="8075613" cy="617537"/>
          </a:xfrm>
        </p:spPr>
        <p:txBody>
          <a:bodyPr/>
          <a:lstStyle/>
          <a:p>
            <a:r>
              <a:rPr lang="en-US" dirty="0"/>
              <a:t>Creating a Favorite Catalog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973" y="603571"/>
            <a:ext cx="10654300" cy="1046252"/>
          </a:xfrm>
        </p:spPr>
        <p:txBody>
          <a:bodyPr/>
          <a:lstStyle/>
          <a:p>
            <a:r>
              <a:rPr lang="en-US" sz="2000" dirty="0"/>
              <a:t>To make it easy to find your catalog item in the future, Click on the ‘Favorite’ Heart icon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2E836-B2D1-036E-7D82-6F354583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26" y="1136971"/>
            <a:ext cx="9493320" cy="52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818" y="0"/>
            <a:ext cx="9421402" cy="617538"/>
          </a:xfrm>
        </p:spPr>
        <p:txBody>
          <a:bodyPr/>
          <a:lstStyle/>
          <a:p>
            <a:r>
              <a:rPr lang="en-US" sz="2400" dirty="0"/>
              <a:t>Finding a favorite Catalog Item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D38D-52A7-D474-D0B5-C25D3972716A}"/>
              </a:ext>
            </a:extLst>
          </p:cNvPr>
          <p:cNvSpPr txBox="1"/>
          <p:nvPr/>
        </p:nvSpPr>
        <p:spPr>
          <a:xfrm>
            <a:off x="1465780" y="739739"/>
            <a:ext cx="1001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created a favorite catalog item, from the Home page, click Heart icon and it will take you to your favorites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F12E7-1252-76A3-C263-28B3D590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50" y="1520003"/>
            <a:ext cx="8996070" cy="47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818" y="0"/>
            <a:ext cx="9421402" cy="617538"/>
          </a:xfrm>
        </p:spPr>
        <p:txBody>
          <a:bodyPr/>
          <a:lstStyle/>
          <a:p>
            <a:r>
              <a:rPr lang="en-US" sz="2400" dirty="0"/>
              <a:t>Selecting your Favorite Catalog Item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Cummins Internal Use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D38D-52A7-D474-D0B5-C25D3972716A}"/>
              </a:ext>
            </a:extLst>
          </p:cNvPr>
          <p:cNvSpPr txBox="1"/>
          <p:nvPr/>
        </p:nvSpPr>
        <p:spPr>
          <a:xfrm>
            <a:off x="1465780" y="739739"/>
            <a:ext cx="1001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Catalog Item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DDE75-D5FD-092B-446E-A0171AF8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245" y="1323946"/>
            <a:ext cx="5348707" cy="47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F2CD5-0B9D-FBA7-DB50-B59B144BD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12E0-1989-B820-69B5-DC5508DB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739" y="34924"/>
            <a:ext cx="8832174" cy="617537"/>
          </a:xfrm>
        </p:spPr>
        <p:txBody>
          <a:bodyPr/>
          <a:lstStyle/>
          <a:p>
            <a:r>
              <a:rPr lang="en-US" dirty="0"/>
              <a:t>Answers routes Requests based on Application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6D4E34-D84C-B814-E119-8229BB28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Cummins Internal Use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0AFCE-3790-AB67-6A66-17485359065B}"/>
              </a:ext>
            </a:extLst>
          </p:cNvPr>
          <p:cNvSpPr txBox="1"/>
          <p:nvPr/>
        </p:nvSpPr>
        <p:spPr>
          <a:xfrm>
            <a:off x="1438271" y="1028343"/>
            <a:ext cx="993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/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9AC3DE4-5315-6E9D-66BF-45CCB212B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59443"/>
              </p:ext>
            </p:extLst>
          </p:nvPr>
        </p:nvGraphicFramePr>
        <p:xfrm>
          <a:off x="2188027" y="1396186"/>
          <a:ext cx="909826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87">
                  <a:extLst>
                    <a:ext uri="{9D8B030D-6E8A-4147-A177-3AD203B41FA5}">
                      <a16:colId xmlns:a16="http://schemas.microsoft.com/office/drawing/2014/main" val="918143354"/>
                    </a:ext>
                  </a:extLst>
                </a:gridCol>
                <a:gridCol w="6420380">
                  <a:extLst>
                    <a:ext uri="{9D8B030D-6E8A-4147-A177-3AD203B41FA5}">
                      <a16:colId xmlns:a16="http://schemas.microsoft.com/office/drawing/2014/main" val="2855847882"/>
                    </a:ext>
                  </a:extLst>
                </a:gridCol>
              </a:tblGrid>
              <a:tr h="330742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71502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r>
                        <a:rPr lang="en-US" sz="1700" dirty="0"/>
                        <a:t>COLS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Autospec</a:t>
                      </a: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Configuration, IQA Check, MCAD, Option, Price Spec, Pricing, Prod ID Request, Training, Transfer Ownership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67177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Cummins Advisor </a:t>
                      </a:r>
                      <a:endParaRPr lang="en-US" sz="17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AIR, Advisor IQA, IQA Record Request, IQA Question/Support, </a:t>
                      </a:r>
                      <a:r>
                        <a:rPr lang="en-US" sz="1700" dirty="0" err="1"/>
                        <a:t>WebDATA</a:t>
                      </a:r>
                      <a:r>
                        <a:rPr lang="en-US" sz="1700" dirty="0"/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48026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Calibration and Controls Support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Project Design/Product Documentation, Issue/Bug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03684"/>
                  </a:ext>
                </a:extLst>
              </a:tr>
              <a:tr h="1488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Cummins Global Customer Engineering Website(GCE/</a:t>
                      </a:r>
                      <a:r>
                        <a:rPr kumimoji="0" lang="en-US" sz="1700" b="0" i="0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GCEWeb</a:t>
                      </a: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AEB/CEB, Altitude Derate Request, Application Support (</a:t>
                      </a:r>
                      <a:r>
                        <a:rPr kumimoji="0" lang="en-US" sz="1700" b="0" i="0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Accelera</a:t>
                      </a: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CES, </a:t>
                      </a:r>
                      <a:r>
                        <a:rPr kumimoji="0" lang="en-US" sz="1700" b="0" i="0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Defence</a:t>
                      </a: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EBU, PSBU), Customer Engineering Training, Datasheet, FEAD,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GCEWeb</a:t>
                      </a: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(Broken link, page error, create/update webpage, CES update) Normalized Fuel Map request, MAB request and publishing, WW Tech Config)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954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477C17-CB0A-FD24-435A-FB84EBE34248}"/>
              </a:ext>
            </a:extLst>
          </p:cNvPr>
          <p:cNvSpPr txBox="1"/>
          <p:nvPr/>
        </p:nvSpPr>
        <p:spPr>
          <a:xfrm>
            <a:off x="3536970" y="5433655"/>
            <a:ext cx="706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Applications - Continued on next slide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C55F2B-B19E-83AF-DB1B-C00F13EFD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544" y="796276"/>
            <a:ext cx="6815856" cy="416733"/>
          </a:xfrm>
        </p:spPr>
        <p:txBody>
          <a:bodyPr/>
          <a:lstStyle/>
          <a:p>
            <a:r>
              <a:rPr lang="en-US" sz="2000" dirty="0"/>
              <a:t>Select the Application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06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739" y="34924"/>
            <a:ext cx="8832174" cy="617537"/>
          </a:xfrm>
        </p:spPr>
        <p:txBody>
          <a:bodyPr/>
          <a:lstStyle/>
          <a:p>
            <a:r>
              <a:rPr lang="en-US" dirty="0"/>
              <a:t>Answers routes Requests based on Application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Cummins Internal Use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E0C7-5B95-3AD7-85E0-8269A4B2A51C}"/>
              </a:ext>
            </a:extLst>
          </p:cNvPr>
          <p:cNvSpPr txBox="1"/>
          <p:nvPr/>
        </p:nvSpPr>
        <p:spPr>
          <a:xfrm>
            <a:off x="1438271" y="1028343"/>
            <a:ext cx="993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7C903E-7530-FD84-E411-0DB3E0448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52317"/>
              </p:ext>
            </p:extLst>
          </p:nvPr>
        </p:nvGraphicFramePr>
        <p:xfrm>
          <a:off x="1774371" y="829304"/>
          <a:ext cx="9599010" cy="493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258">
                  <a:extLst>
                    <a:ext uri="{9D8B030D-6E8A-4147-A177-3AD203B41FA5}">
                      <a16:colId xmlns:a16="http://schemas.microsoft.com/office/drawing/2014/main" val="918143354"/>
                    </a:ext>
                  </a:extLst>
                </a:gridCol>
                <a:gridCol w="5146752">
                  <a:extLst>
                    <a:ext uri="{9D8B030D-6E8A-4147-A177-3AD203B41FA5}">
                      <a16:colId xmlns:a16="http://schemas.microsoft.com/office/drawing/2014/main" val="2855847882"/>
                    </a:ext>
                  </a:extLst>
                </a:gridCol>
              </a:tblGrid>
              <a:tr h="330757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71502"/>
                  </a:ext>
                </a:extLst>
              </a:tr>
              <a:tr h="456615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 Tools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Calibration Data Management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Update Manager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Connected Vehicle Platform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 Tools - Cummins Rules Development Environment G2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  INTACT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CalbertNG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Datalogger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PowerMatch G2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Metadata Tool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II Software Tool (C2ST)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VEPS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CTAS/LCT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Cummins CALTERM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C2ST, Calbert, Calterm, CMT, CVP, CTAS, Cal Data Mgt, INTACT, Update Manager, Rules Dev, VCP/VEPS, Data Logger, PowerMatch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548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9E3156-4FFF-83BE-EB2D-F414B389D383}"/>
              </a:ext>
            </a:extLst>
          </p:cNvPr>
          <p:cNvSpPr txBox="1"/>
          <p:nvPr/>
        </p:nvSpPr>
        <p:spPr>
          <a:xfrm>
            <a:off x="3829790" y="589942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Applications - 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0619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0D445-9869-5C64-5F02-76FE37E8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77CD-975B-1817-44E7-3C8A6EFC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739" y="34924"/>
            <a:ext cx="8832174" cy="617537"/>
          </a:xfrm>
        </p:spPr>
        <p:txBody>
          <a:bodyPr/>
          <a:lstStyle/>
          <a:p>
            <a:r>
              <a:rPr lang="en-US" dirty="0"/>
              <a:t>Answers routes Requests based on Application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FC1F2D7-6F31-6ABF-92B3-5583CD0D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Cummins Internal Use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05F46-9DEB-E2A4-77CA-252C9480DCEB}"/>
              </a:ext>
            </a:extLst>
          </p:cNvPr>
          <p:cNvSpPr txBox="1"/>
          <p:nvPr/>
        </p:nvSpPr>
        <p:spPr>
          <a:xfrm>
            <a:off x="1438271" y="1028343"/>
            <a:ext cx="993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F782E9-6222-4408-2A48-A469016B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97299"/>
              </p:ext>
            </p:extLst>
          </p:nvPr>
        </p:nvGraphicFramePr>
        <p:xfrm>
          <a:off x="1774371" y="1028343"/>
          <a:ext cx="9599010" cy="298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918143354"/>
                    </a:ext>
                  </a:extLst>
                </a:gridCol>
                <a:gridCol w="5484210">
                  <a:extLst>
                    <a:ext uri="{9D8B030D-6E8A-4147-A177-3AD203B41FA5}">
                      <a16:colId xmlns:a16="http://schemas.microsoft.com/office/drawing/2014/main" val="2855847882"/>
                    </a:ext>
                  </a:extLst>
                </a:gridCol>
              </a:tblGrid>
              <a:tr h="324894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71502"/>
                  </a:ext>
                </a:extLst>
              </a:tr>
              <a:tr h="541489">
                <a:tc>
                  <a:txBody>
                    <a:bodyPr/>
                    <a:lstStyle/>
                    <a:p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Engine Genealogy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Option usage, CES for bulk items. CES usage pivot by year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09705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MCAD – Customer Engineering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Drawing request, Modeler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80395"/>
                  </a:ext>
                </a:extLst>
              </a:tr>
              <a:tr h="541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Choice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Power Truck, PSBU MMS, Desktop VMS, ESCAT, MIDAT, </a:t>
                      </a:r>
                      <a:r>
                        <a:rPr lang="en-US" sz="1700" dirty="0" err="1"/>
                        <a:t>ePower</a:t>
                      </a:r>
                      <a:r>
                        <a:rPr lang="en-US" sz="1700" dirty="0"/>
                        <a:t> Spec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30699"/>
                  </a:ext>
                </a:extLst>
              </a:tr>
              <a:tr h="905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Regulatory and Compliance Application (RCAS) – RER/RAWeb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RA Check, RER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1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54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porate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E2E24"/>
      </a:accent1>
      <a:accent2>
        <a:srgbClr val="5F5F5F"/>
      </a:accent2>
      <a:accent3>
        <a:srgbClr val="FFFFFF"/>
      </a:accent3>
      <a:accent4>
        <a:srgbClr val="000000"/>
      </a:accent4>
      <a:accent5>
        <a:srgbClr val="F5ADAC"/>
      </a:accent5>
      <a:accent6>
        <a:srgbClr val="555555"/>
      </a:accent6>
      <a:hlink>
        <a:srgbClr val="C0C0C0"/>
      </a:hlink>
      <a:folHlink>
        <a:srgbClr val="CC33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231775" marR="0" indent="-231775" algn="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-65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EE2E2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231775" marR="0" indent="-231775" algn="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rgbClr val="FF140A"/>
          </a:buClr>
          <a:buSzTx/>
          <a:buFont typeface="Wingdings" pitchFamily="-65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005CB9"/>
        </a:accent6>
        <a:hlink>
          <a:srgbClr val="FA99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E2E2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5ADAC"/>
        </a:accent5>
        <a:accent6>
          <a:srgbClr val="555555"/>
        </a:accent6>
        <a:hlink>
          <a:srgbClr val="C0C0C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627695-5878-4DEE-A042-E82FE2AE108D}">
  <we:reference id="53c624bc-beeb-4b9d-a732-d4850792e7dc" version="1.5.0.0" store="EXCatalog" storeType="EXCatalog"/>
  <we:alternateReferences>
    <we:reference id="WA104381702" version="1.5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1039</Words>
  <Application>Microsoft Office PowerPoint</Application>
  <PresentationFormat>Widescreen</PresentationFormat>
  <Paragraphs>158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Corporate</vt:lpstr>
      <vt:lpstr>PowerPoint Presentation</vt:lpstr>
      <vt:lpstr>How to access the Answers help system</vt:lpstr>
      <vt:lpstr>Finding your Catalog Item</vt:lpstr>
      <vt:lpstr>Creating a Favorite Catalog Item</vt:lpstr>
      <vt:lpstr>Finding a favorite Catalog Item</vt:lpstr>
      <vt:lpstr>Selecting your Favorite Catalog Item</vt:lpstr>
      <vt:lpstr>Answers routes Requests based on Application</vt:lpstr>
      <vt:lpstr>Answers routes Requests based on Application</vt:lpstr>
      <vt:lpstr>Answers routes Requests based on Application</vt:lpstr>
      <vt:lpstr>The initial Application Standard Maintenance Request form</vt:lpstr>
      <vt:lpstr>Filling out the Answers Request</vt:lpstr>
      <vt:lpstr>Populate and Submit the Request</vt:lpstr>
      <vt:lpstr>Reviewing the Request after submission</vt:lpstr>
      <vt:lpstr>Reviewing all the Requests I’ve Created</vt:lpstr>
      <vt:lpstr>Emails</vt:lpstr>
      <vt:lpstr>Replying to an Answers Email</vt:lpstr>
      <vt:lpstr>Mobile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 Cooper</dc:creator>
  <cp:lastModifiedBy>Chelsey J Klosterman</cp:lastModifiedBy>
  <cp:revision>157</cp:revision>
  <dcterms:created xsi:type="dcterms:W3CDTF">2023-06-21T15:18:17Z</dcterms:created>
  <dcterms:modified xsi:type="dcterms:W3CDTF">2025-02-20T13:54:23Z</dcterms:modified>
</cp:coreProperties>
</file>